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61" r:id="rId5"/>
    <p:sldId id="268" r:id="rId6"/>
    <p:sldId id="259" r:id="rId7"/>
    <p:sldId id="276" r:id="rId8"/>
    <p:sldId id="278" r:id="rId9"/>
    <p:sldId id="279" r:id="rId10"/>
    <p:sldId id="280" r:id="rId11"/>
    <p:sldId id="281" r:id="rId12"/>
    <p:sldId id="283" r:id="rId13"/>
    <p:sldId id="282" r:id="rId14"/>
    <p:sldId id="284" r:id="rId15"/>
    <p:sldId id="285" r:id="rId16"/>
    <p:sldId id="270" r:id="rId17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7D58"/>
    <a:srgbClr val="041F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77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97.xml"/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3" Type="http://schemas.openxmlformats.org/officeDocument/2006/relationships/tags" Target="../tags/tag101.xml"/><Relationship Id="rId12" Type="http://schemas.openxmlformats.org/officeDocument/2006/relationships/tags" Target="../tags/tag100.xml"/><Relationship Id="rId11" Type="http://schemas.openxmlformats.org/officeDocument/2006/relationships/tags" Target="../tags/tag99.xml"/><Relationship Id="rId10" Type="http://schemas.openxmlformats.org/officeDocument/2006/relationships/tags" Target="../tags/tag98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2" Type="http://schemas.openxmlformats.org/officeDocument/2006/relationships/tags" Target="../tags/tag25.xml"/><Relationship Id="rId11" Type="http://schemas.openxmlformats.org/officeDocument/2006/relationships/tags" Target="../tags/tag24.xml"/><Relationship Id="rId10" Type="http://schemas.openxmlformats.org/officeDocument/2006/relationships/tags" Target="../tags/tag23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33.xml"/><Relationship Id="rId8" Type="http://schemas.openxmlformats.org/officeDocument/2006/relationships/tags" Target="../tags/tag32.xml"/><Relationship Id="rId7" Type="http://schemas.openxmlformats.org/officeDocument/2006/relationships/tags" Target="../tags/tag31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2" Type="http://schemas.openxmlformats.org/officeDocument/2006/relationships/tags" Target="../tags/tag36.xml"/><Relationship Id="rId11" Type="http://schemas.openxmlformats.org/officeDocument/2006/relationships/tags" Target="../tags/tag35.xml"/><Relationship Id="rId10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47.xml"/><Relationship Id="rId8" Type="http://schemas.openxmlformats.org/officeDocument/2006/relationships/tags" Target="../tags/tag46.xml"/><Relationship Id="rId7" Type="http://schemas.openxmlformats.org/officeDocument/2006/relationships/tags" Target="../tags/tag45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4" Type="http://schemas.openxmlformats.org/officeDocument/2006/relationships/tags" Target="../tags/tag52.xml"/><Relationship Id="rId13" Type="http://schemas.openxmlformats.org/officeDocument/2006/relationships/tags" Target="../tags/tag51.xml"/><Relationship Id="rId12" Type="http://schemas.openxmlformats.org/officeDocument/2006/relationships/tags" Target="../tags/tag50.xml"/><Relationship Id="rId11" Type="http://schemas.openxmlformats.org/officeDocument/2006/relationships/tags" Target="../tags/tag49.xml"/><Relationship Id="rId10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7.xml"/><Relationship Id="rId8" Type="http://schemas.openxmlformats.org/officeDocument/2006/relationships/tags" Target="../tags/tag66.xml"/><Relationship Id="rId7" Type="http://schemas.openxmlformats.org/officeDocument/2006/relationships/tags" Target="../tags/tag65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1" Type="http://schemas.openxmlformats.org/officeDocument/2006/relationships/tags" Target="../tags/tag69.xml"/><Relationship Id="rId10" Type="http://schemas.openxmlformats.org/officeDocument/2006/relationships/tags" Target="../tags/tag68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87.xml"/><Relationship Id="rId8" Type="http://schemas.openxmlformats.org/officeDocument/2006/relationships/tags" Target="../tags/tag86.xml"/><Relationship Id="rId7" Type="http://schemas.openxmlformats.org/officeDocument/2006/relationships/tags" Target="../tags/tag85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1" Type="http://schemas.openxmlformats.org/officeDocument/2006/relationships/tags" Target="../tags/tag89.xml"/><Relationship Id="rId10" Type="http://schemas.openxmlformats.org/officeDocument/2006/relationships/tags" Target="../tags/tag8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11"/>
          <p:cNvSpPr/>
          <p:nvPr userDrawn="1">
            <p:custDataLst>
              <p:tags r:id="rId2"/>
            </p:custDataLst>
          </p:nvPr>
        </p:nvSpPr>
        <p:spPr>
          <a:xfrm rot="7440000" flipH="1">
            <a:off x="8440420" y="-2009775"/>
            <a:ext cx="3221990" cy="4744085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4231" h="6230">
                <a:moveTo>
                  <a:pt x="2694" y="0"/>
                </a:moveTo>
                <a:lnTo>
                  <a:pt x="4231" y="1036"/>
                </a:lnTo>
                <a:lnTo>
                  <a:pt x="4131" y="1185"/>
                </a:lnTo>
                <a:lnTo>
                  <a:pt x="4111" y="1185"/>
                </a:lnTo>
                <a:cubicBezTo>
                  <a:pt x="2636" y="1203"/>
                  <a:pt x="1446" y="2405"/>
                  <a:pt x="1446" y="3884"/>
                </a:cubicBezTo>
                <a:cubicBezTo>
                  <a:pt x="1446" y="4234"/>
                  <a:pt x="1512" y="4568"/>
                  <a:pt x="1633" y="4874"/>
                </a:cubicBezTo>
                <a:lnTo>
                  <a:pt x="1636" y="4882"/>
                </a:lnTo>
                <a:lnTo>
                  <a:pt x="727" y="6230"/>
                </a:lnTo>
                <a:lnTo>
                  <a:pt x="708" y="6202"/>
                </a:lnTo>
                <a:cubicBezTo>
                  <a:pt x="261" y="5540"/>
                  <a:pt x="0" y="4743"/>
                  <a:pt x="0" y="3884"/>
                </a:cubicBezTo>
                <a:cubicBezTo>
                  <a:pt x="0" y="2113"/>
                  <a:pt x="1110" y="602"/>
                  <a:pt x="2673" y="8"/>
                </a:cubicBezTo>
                <a:lnTo>
                  <a:pt x="2694" y="0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15875" cap="rnd" cmpd="sng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9" name="任意多边形 21"/>
          <p:cNvSpPr/>
          <p:nvPr userDrawn="1">
            <p:custDataLst>
              <p:tags r:id="rId3"/>
            </p:custDataLst>
          </p:nvPr>
        </p:nvSpPr>
        <p:spPr>
          <a:xfrm rot="7440000" flipH="1">
            <a:off x="10419715" y="-662305"/>
            <a:ext cx="1408430" cy="3221990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1914" h="4379">
                <a:moveTo>
                  <a:pt x="321" y="0"/>
                </a:moveTo>
                <a:lnTo>
                  <a:pt x="1557" y="833"/>
                </a:lnTo>
                <a:lnTo>
                  <a:pt x="1548" y="864"/>
                </a:lnTo>
                <a:cubicBezTo>
                  <a:pt x="1481" y="1099"/>
                  <a:pt x="1446" y="1347"/>
                  <a:pt x="1446" y="1603"/>
                </a:cubicBezTo>
                <a:cubicBezTo>
                  <a:pt x="1446" y="2162"/>
                  <a:pt x="1616" y="2682"/>
                  <a:pt x="1907" y="3112"/>
                </a:cubicBezTo>
                <a:lnTo>
                  <a:pt x="1914" y="3122"/>
                </a:lnTo>
                <a:lnTo>
                  <a:pt x="1066" y="4379"/>
                </a:lnTo>
                <a:lnTo>
                  <a:pt x="1044" y="4353"/>
                </a:lnTo>
                <a:cubicBezTo>
                  <a:pt x="394" y="3622"/>
                  <a:pt x="0" y="2658"/>
                  <a:pt x="0" y="1603"/>
                </a:cubicBezTo>
                <a:cubicBezTo>
                  <a:pt x="0" y="1048"/>
                  <a:pt x="109" y="519"/>
                  <a:pt x="306" y="36"/>
                </a:cubicBezTo>
                <a:lnTo>
                  <a:pt x="321" y="0"/>
                </a:lnTo>
                <a:close/>
              </a:path>
            </a:pathLst>
          </a:custGeom>
          <a:pattFill prst="solidDmn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3" name="任意多边形 9"/>
          <p:cNvSpPr/>
          <p:nvPr userDrawn="1">
            <p:custDataLst>
              <p:tags r:id="rId4"/>
            </p:custDataLst>
          </p:nvPr>
        </p:nvSpPr>
        <p:spPr>
          <a:xfrm rot="14160000">
            <a:off x="6916420" y="4490720"/>
            <a:ext cx="3405505" cy="4325620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5245" h="6662">
                <a:moveTo>
                  <a:pt x="4394" y="0"/>
                </a:moveTo>
                <a:lnTo>
                  <a:pt x="4422" y="36"/>
                </a:lnTo>
                <a:cubicBezTo>
                  <a:pt x="4939" y="728"/>
                  <a:pt x="5245" y="1586"/>
                  <a:pt x="5245" y="2517"/>
                </a:cubicBezTo>
                <a:cubicBezTo>
                  <a:pt x="5245" y="4806"/>
                  <a:pt x="3389" y="6662"/>
                  <a:pt x="1100" y="6662"/>
                </a:cubicBezTo>
                <a:cubicBezTo>
                  <a:pt x="724" y="6662"/>
                  <a:pt x="360" y="6612"/>
                  <a:pt x="14" y="6518"/>
                </a:cubicBezTo>
                <a:lnTo>
                  <a:pt x="0" y="6515"/>
                </a:lnTo>
                <a:lnTo>
                  <a:pt x="882" y="5208"/>
                </a:lnTo>
                <a:lnTo>
                  <a:pt x="892" y="5208"/>
                </a:lnTo>
                <a:cubicBezTo>
                  <a:pt x="960" y="5214"/>
                  <a:pt x="1030" y="5216"/>
                  <a:pt x="1100" y="5216"/>
                </a:cubicBezTo>
                <a:cubicBezTo>
                  <a:pt x="2591" y="5216"/>
                  <a:pt x="3799" y="4008"/>
                  <a:pt x="3799" y="2517"/>
                </a:cubicBezTo>
                <a:cubicBezTo>
                  <a:pt x="3799" y="2097"/>
                  <a:pt x="3704" y="1700"/>
                  <a:pt x="3533" y="1346"/>
                </a:cubicBezTo>
                <a:lnTo>
                  <a:pt x="3513" y="1306"/>
                </a:lnTo>
                <a:lnTo>
                  <a:pt x="4394" y="0"/>
                </a:lnTo>
                <a:close/>
              </a:path>
            </a:pathLst>
          </a:custGeom>
          <a:pattFill prst="zigZag">
            <a:fgClr>
              <a:schemeClr val="accent1"/>
            </a:fgClr>
            <a:bgClr>
              <a:schemeClr val="bg1"/>
            </a:bgClr>
          </a:pattFill>
          <a:ln w="15875" cap="rnd" cmpd="sng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4" name="任意多边形 3"/>
          <p:cNvSpPr/>
          <p:nvPr userDrawn="1">
            <p:custDataLst>
              <p:tags r:id="rId5"/>
            </p:custDataLst>
          </p:nvPr>
        </p:nvSpPr>
        <p:spPr>
          <a:xfrm rot="19440000">
            <a:off x="7723505" y="3901440"/>
            <a:ext cx="4767580" cy="2347595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7574" h="3730">
                <a:moveTo>
                  <a:pt x="3863" y="0"/>
                </a:moveTo>
                <a:cubicBezTo>
                  <a:pt x="5473" y="0"/>
                  <a:pt x="6868" y="918"/>
                  <a:pt x="7555" y="2258"/>
                </a:cubicBezTo>
                <a:lnTo>
                  <a:pt x="7574" y="2295"/>
                </a:lnTo>
                <a:lnTo>
                  <a:pt x="6531" y="3730"/>
                </a:lnTo>
                <a:lnTo>
                  <a:pt x="6526" y="3701"/>
                </a:lnTo>
                <a:cubicBezTo>
                  <a:pt x="6314" y="2421"/>
                  <a:pt x="5203" y="1446"/>
                  <a:pt x="3863" y="1446"/>
                </a:cubicBezTo>
                <a:cubicBezTo>
                  <a:pt x="2593" y="1446"/>
                  <a:pt x="1528" y="2322"/>
                  <a:pt x="1240" y="3503"/>
                </a:cubicBezTo>
                <a:lnTo>
                  <a:pt x="1233" y="3534"/>
                </a:lnTo>
                <a:lnTo>
                  <a:pt x="0" y="2639"/>
                </a:lnTo>
                <a:lnTo>
                  <a:pt x="5" y="2625"/>
                </a:lnTo>
                <a:cubicBezTo>
                  <a:pt x="611" y="1088"/>
                  <a:pt x="2110" y="0"/>
                  <a:pt x="3863" y="0"/>
                </a:cubicBezTo>
                <a:close/>
              </a:path>
            </a:pathLst>
          </a:cu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5" name="矩形 14"/>
          <p:cNvSpPr/>
          <p:nvPr userDrawn="1">
            <p:custDataLst>
              <p:tags r:id="rId6"/>
            </p:custDataLst>
          </p:nvPr>
        </p:nvSpPr>
        <p:spPr>
          <a:xfrm>
            <a:off x="-14287" y="12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流程图: 或者 15"/>
          <p:cNvSpPr/>
          <p:nvPr userDrawn="1"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流程图: 或者 16"/>
          <p:cNvSpPr/>
          <p:nvPr userDrawn="1"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9"/>
            </p:custDataLst>
          </p:nvPr>
        </p:nvSpPr>
        <p:spPr>
          <a:xfrm>
            <a:off x="1328420" y="814705"/>
            <a:ext cx="6363335" cy="2673985"/>
          </a:xfrm>
        </p:spPr>
        <p:txBody>
          <a:bodyPr lIns="101600" tIns="38100" rIns="25400" bIns="38100" anchor="b" anchorCtr="0">
            <a:normAutofit/>
          </a:bodyPr>
          <a:lstStyle>
            <a:lvl1pPr algn="l">
              <a:defRPr sz="8000" spc="600">
                <a:gradFill flip="none" rotWithShape="1">
                  <a:gsLst>
                    <a:gs pos="33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  <a:gs pos="4000">
                      <a:schemeClr val="accent1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0"/>
            </p:custDataLst>
          </p:nvPr>
        </p:nvSpPr>
        <p:spPr>
          <a:xfrm>
            <a:off x="1328420" y="3500291"/>
            <a:ext cx="6363335" cy="300819"/>
          </a:xfrm>
        </p:spPr>
        <p:txBody>
          <a:bodyPr lIns="101600" tIns="38100" rIns="76200" bIns="38100">
            <a:normAutofit/>
          </a:bodyPr>
          <a:lstStyle>
            <a:lvl1pPr marL="0" indent="0" algn="dist" eaLnBrk="1" fontAlgn="auto" latinLnBrk="0" hangingPunct="1">
              <a:lnSpc>
                <a:spcPct val="100000"/>
              </a:lnSpc>
              <a:buNone/>
              <a:defRPr sz="1600" u="none" strike="noStrike" kern="1200" cap="none" spc="200" normalizeH="0" baseline="0">
                <a:gradFill>
                  <a:gsLst>
                    <a:gs pos="53000">
                      <a:srgbClr val="1543EF">
                        <a:alpha val="100000"/>
                      </a:srgbClr>
                    </a:gs>
                    <a:gs pos="87000">
                      <a:schemeClr val="accent1">
                        <a:lumMod val="75000"/>
                      </a:schemeClr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2700000" scaled="0"/>
                </a:gra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9" name="内容占位符 18"/>
          <p:cNvSpPr>
            <a:spLocks noGrp="1"/>
          </p:cNvSpPr>
          <p:nvPr>
            <p:ph sz="quarter" idx="13"/>
            <p:custDataLst>
              <p:tags r:id="rId14"/>
            </p:custDataLst>
          </p:nvPr>
        </p:nvSpPr>
        <p:spPr>
          <a:xfrm>
            <a:off x="1528446" y="5296329"/>
            <a:ext cx="4518660" cy="440972"/>
          </a:xfrm>
        </p:spPr>
        <p:txBody>
          <a:bodyPr anchor="ctr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21" name="内容占位符 20"/>
          <p:cNvSpPr>
            <a:spLocks noGrp="1"/>
          </p:cNvSpPr>
          <p:nvPr>
            <p:ph sz="quarter" idx="14"/>
            <p:custDataLst>
              <p:tags r:id="rId15"/>
            </p:custDataLst>
          </p:nvPr>
        </p:nvSpPr>
        <p:spPr>
          <a:xfrm>
            <a:off x="1529670" y="5745605"/>
            <a:ext cx="4518000" cy="442800"/>
          </a:xfrm>
        </p:spPr>
        <p:txBody>
          <a:bodyPr anchor="ctr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4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5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6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矩形 2"/>
          <p:cNvSpPr/>
          <p:nvPr userDrawn="1">
            <p:custDataLst>
              <p:tags r:id="rId8"/>
            </p:custDataLst>
          </p:nvPr>
        </p:nvSpPr>
        <p:spPr>
          <a:xfrm>
            <a:off x="-3174" y="959167"/>
            <a:ext cx="711835" cy="4939665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4" name="流程图: 或者 3"/>
          <p:cNvSpPr/>
          <p:nvPr userDrawn="1">
            <p:custDataLst>
              <p:tags r:id="rId9"/>
            </p:custDataLst>
          </p:nvPr>
        </p:nvSpPr>
        <p:spPr>
          <a:xfrm>
            <a:off x="225426" y="1218247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10"/>
            </p:custDataLst>
          </p:nvPr>
        </p:nvSpPr>
        <p:spPr>
          <a:xfrm>
            <a:off x="230506" y="5336222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>
            <p:custDataLst>
              <p:tags r:id="rId11"/>
            </p:custDataLst>
          </p:nvPr>
        </p:nvSpPr>
        <p:spPr>
          <a:xfrm>
            <a:off x="11480165" y="959167"/>
            <a:ext cx="711835" cy="4939665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2" name="流程图: 或者 11"/>
          <p:cNvSpPr/>
          <p:nvPr userDrawn="1">
            <p:custDataLst>
              <p:tags r:id="rId12"/>
            </p:custDataLst>
          </p:nvPr>
        </p:nvSpPr>
        <p:spPr>
          <a:xfrm>
            <a:off x="11708765" y="1218247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" name="流程图: 或者 12"/>
          <p:cNvSpPr/>
          <p:nvPr userDrawn="1">
            <p:custDataLst>
              <p:tags r:id="rId13"/>
            </p:custDataLst>
          </p:nvPr>
        </p:nvSpPr>
        <p:spPr>
          <a:xfrm>
            <a:off x="11713845" y="5336222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gradFill>
          <a:gsLst>
            <a:gs pos="100000">
              <a:schemeClr val="tx2">
                <a:lumMod val="50000"/>
                <a:alpha val="75000"/>
              </a:schemeClr>
            </a:gs>
            <a:gs pos="0">
              <a:schemeClr val="tx2">
                <a:lumMod val="50000"/>
              </a:schemeClr>
            </a:gs>
            <a:gs pos="41000">
              <a:schemeClr val="tx2">
                <a:lumMod val="5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>
            <p:custDataLst>
              <p:tags r:id="rId2"/>
            </p:custDataLst>
          </p:nvPr>
        </p:nvSpPr>
        <p:spPr>
          <a:xfrm>
            <a:off x="10991613" y="859790"/>
            <a:ext cx="126204" cy="1263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同心圆 83"/>
          <p:cNvSpPr/>
          <p:nvPr>
            <p:custDataLst>
              <p:tags r:id="rId3"/>
            </p:custDataLst>
          </p:nvPr>
        </p:nvSpPr>
        <p:spPr>
          <a:xfrm>
            <a:off x="10851515" y="859790"/>
            <a:ext cx="126204" cy="126365"/>
          </a:xfrm>
          <a:prstGeom prst="donut">
            <a:avLst>
              <a:gd name="adj" fmla="val 204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同心圆 84"/>
          <p:cNvSpPr/>
          <p:nvPr>
            <p:custDataLst>
              <p:tags r:id="rId4"/>
            </p:custDataLst>
          </p:nvPr>
        </p:nvSpPr>
        <p:spPr>
          <a:xfrm>
            <a:off x="11131711" y="859790"/>
            <a:ext cx="126204" cy="126365"/>
          </a:xfrm>
          <a:prstGeom prst="donut">
            <a:avLst>
              <a:gd name="adj" fmla="val 204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 rot="16200000">
            <a:off x="5765800" y="431165"/>
            <a:ext cx="661035" cy="121926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或者 13"/>
          <p:cNvSpPr/>
          <p:nvPr userDrawn="1">
            <p:custDataLst>
              <p:tags r:id="rId6"/>
            </p:custDataLst>
          </p:nvPr>
        </p:nvSpPr>
        <p:spPr>
          <a:xfrm>
            <a:off x="265430" y="6394450"/>
            <a:ext cx="266700" cy="266700"/>
          </a:xfrm>
          <a:prstGeom prst="flowChar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或者 14"/>
          <p:cNvSpPr/>
          <p:nvPr userDrawn="1">
            <p:custDataLst>
              <p:tags r:id="rId7"/>
            </p:custDataLst>
          </p:nvPr>
        </p:nvSpPr>
        <p:spPr>
          <a:xfrm>
            <a:off x="11664950" y="6394450"/>
            <a:ext cx="266700" cy="266700"/>
          </a:xfrm>
          <a:prstGeom prst="flowChar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8"/>
            </p:custDataLst>
          </p:nvPr>
        </p:nvSpPr>
        <p:spPr>
          <a:xfrm>
            <a:off x="5445761" y="1859916"/>
            <a:ext cx="5942330" cy="2364739"/>
          </a:xfrm>
        </p:spPr>
        <p:txBody>
          <a:bodyPr lIns="101600" tIns="38100" rIns="63500" bIns="38100" anchor="b" anchorCtr="0">
            <a:normAutofit/>
          </a:bodyPr>
          <a:lstStyle>
            <a:lvl1pPr algn="r">
              <a:defRPr sz="7200" u="none" strike="noStrike" kern="1200" cap="none" spc="300" normalizeH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  <p:custDataLst>
              <p:tags r:id="rId9"/>
            </p:custDataLst>
          </p:nvPr>
        </p:nvSpPr>
        <p:spPr>
          <a:xfrm>
            <a:off x="5445761" y="4392931"/>
            <a:ext cx="5942330" cy="1033780"/>
          </a:xfrm>
        </p:spPr>
        <p:txBody>
          <a:bodyPr lIns="101600" tIns="38100" rIns="76200" bIns="38100" anchor="t">
            <a:normAutofit/>
          </a:bodyPr>
          <a:lstStyle>
            <a:lvl1pPr marL="0" indent="0" algn="r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 userDrawn="1"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 userDrawn="1"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 userDrawn="1"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>
            <p:custDataLst>
              <p:tags r:id="rId2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3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4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 userDrawn="1">
            <p:custDataLst>
              <p:tags r:id="rId5"/>
            </p:custDataLst>
          </p:nvPr>
        </p:nvGrpSpPr>
        <p:grpSpPr>
          <a:xfrm>
            <a:off x="11109325" y="1072515"/>
            <a:ext cx="406400" cy="126365"/>
            <a:chOff x="11583" y="3035"/>
            <a:chExt cx="1404" cy="436"/>
          </a:xfrm>
        </p:grpSpPr>
        <p:sp>
          <p:nvSpPr>
            <p:cNvPr id="10" name="椭圆 9"/>
            <p:cNvSpPr/>
            <p:nvPr>
              <p:custDataLst>
                <p:tags r:id="rId6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同心圆 83"/>
            <p:cNvSpPr/>
            <p:nvPr>
              <p:custDataLst>
                <p:tags r:id="rId7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同心圆 84"/>
            <p:cNvSpPr/>
            <p:nvPr>
              <p:custDataLst>
                <p:tags r:id="rId8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3" name="矩形 12"/>
          <p:cNvSpPr/>
          <p:nvPr userDrawn="1"/>
        </p:nvSpPr>
        <p:spPr>
          <a:xfrm>
            <a:off x="716280" y="0"/>
            <a:ext cx="11472545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9"/>
          <p:cNvSpPr/>
          <p:nvPr userDrawn="1">
            <p:custDataLst>
              <p:tags r:id="rId2"/>
            </p:custDataLst>
          </p:nvPr>
        </p:nvSpPr>
        <p:spPr>
          <a:xfrm>
            <a:off x="9102725" y="-40005"/>
            <a:ext cx="3121660" cy="331660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697" h="6053">
                <a:moveTo>
                  <a:pt x="524" y="0"/>
                </a:moveTo>
                <a:lnTo>
                  <a:pt x="2326" y="0"/>
                </a:lnTo>
                <a:lnTo>
                  <a:pt x="2314" y="10"/>
                </a:lnTo>
                <a:cubicBezTo>
                  <a:pt x="1328" y="875"/>
                  <a:pt x="1115" y="2357"/>
                  <a:pt x="1867" y="3472"/>
                </a:cubicBezTo>
                <a:cubicBezTo>
                  <a:pt x="2684" y="4682"/>
                  <a:pt x="4326" y="5002"/>
                  <a:pt x="5537" y="4185"/>
                </a:cubicBezTo>
                <a:cubicBezTo>
                  <a:pt x="5584" y="4154"/>
                  <a:pt x="5630" y="4120"/>
                  <a:pt x="5674" y="4086"/>
                </a:cubicBezTo>
                <a:lnTo>
                  <a:pt x="5696" y="4068"/>
                </a:lnTo>
                <a:lnTo>
                  <a:pt x="5697" y="5708"/>
                </a:lnTo>
                <a:lnTo>
                  <a:pt x="5651" y="5728"/>
                </a:lnTo>
                <a:cubicBezTo>
                  <a:pt x="3895" y="6479"/>
                  <a:pt x="1800" y="5904"/>
                  <a:pt x="694" y="4264"/>
                </a:cubicBezTo>
                <a:cubicBezTo>
                  <a:pt x="-187" y="2959"/>
                  <a:pt x="-206" y="1325"/>
                  <a:pt x="505" y="34"/>
                </a:cubicBezTo>
                <a:lnTo>
                  <a:pt x="524" y="0"/>
                </a:lnTo>
                <a:close/>
              </a:path>
            </a:pathLst>
          </a:custGeom>
          <a:pattFill prst="diagBrick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任意多边形 2"/>
          <p:cNvSpPr/>
          <p:nvPr userDrawn="1">
            <p:custDataLst>
              <p:tags r:id="rId3"/>
            </p:custDataLst>
          </p:nvPr>
        </p:nvSpPr>
        <p:spPr>
          <a:xfrm>
            <a:off x="2306524" y="4756993"/>
            <a:ext cx="4790757" cy="2101007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544" h="3309">
                <a:moveTo>
                  <a:pt x="3785" y="0"/>
                </a:moveTo>
                <a:cubicBezTo>
                  <a:pt x="5460" y="4"/>
                  <a:pt x="6993" y="1124"/>
                  <a:pt x="7447" y="2821"/>
                </a:cubicBezTo>
                <a:cubicBezTo>
                  <a:pt x="7490" y="2980"/>
                  <a:pt x="7522" y="3140"/>
                  <a:pt x="7543" y="3299"/>
                </a:cubicBezTo>
                <a:lnTo>
                  <a:pt x="7544" y="3309"/>
                </a:lnTo>
                <a:lnTo>
                  <a:pt x="6200" y="3309"/>
                </a:lnTo>
                <a:lnTo>
                  <a:pt x="6194" y="3280"/>
                </a:lnTo>
                <a:cubicBezTo>
                  <a:pt x="6185" y="3241"/>
                  <a:pt x="6176" y="3203"/>
                  <a:pt x="6166" y="3164"/>
                </a:cubicBezTo>
                <a:cubicBezTo>
                  <a:pt x="5811" y="1843"/>
                  <a:pt x="4454" y="1058"/>
                  <a:pt x="3132" y="1412"/>
                </a:cubicBezTo>
                <a:cubicBezTo>
                  <a:pt x="2210" y="1659"/>
                  <a:pt x="1550" y="2394"/>
                  <a:pt x="1354" y="3264"/>
                </a:cubicBezTo>
                <a:lnTo>
                  <a:pt x="1345" y="3309"/>
                </a:lnTo>
                <a:lnTo>
                  <a:pt x="0" y="3309"/>
                </a:lnTo>
                <a:lnTo>
                  <a:pt x="2" y="3294"/>
                </a:lnTo>
                <a:cubicBezTo>
                  <a:pt x="202" y="1821"/>
                  <a:pt x="1262" y="540"/>
                  <a:pt x="2789" y="131"/>
                </a:cubicBezTo>
                <a:cubicBezTo>
                  <a:pt x="3122" y="41"/>
                  <a:pt x="3456" y="-1"/>
                  <a:pt x="3785" y="0"/>
                </a:cubicBezTo>
                <a:close/>
              </a:path>
            </a:pathLst>
          </a:custGeom>
          <a:pattFill prst="zigZag">
            <a:fgClr>
              <a:schemeClr val="accent1"/>
            </a:fgClr>
            <a:bgClr>
              <a:schemeClr val="bg1"/>
            </a:bgClr>
          </a:pattFill>
          <a:ln cap="rnd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>
            <p:custDataLst>
              <p:tags r:id="rId4"/>
            </p:custDataLst>
          </p:nvPr>
        </p:nvGrpSpPr>
        <p:grpSpPr>
          <a:xfrm>
            <a:off x="11132820" y="6174740"/>
            <a:ext cx="406400" cy="126365"/>
            <a:chOff x="11583" y="3035"/>
            <a:chExt cx="1404" cy="436"/>
          </a:xfrm>
        </p:grpSpPr>
        <p:sp>
          <p:nvSpPr>
            <p:cNvPr id="11" name="椭圆 10"/>
            <p:cNvSpPr/>
            <p:nvPr>
              <p:custDataLst>
                <p:tags r:id="rId5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同心圆 83"/>
            <p:cNvSpPr/>
            <p:nvPr>
              <p:custDataLst>
                <p:tags r:id="rId6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同心圆 84"/>
            <p:cNvSpPr/>
            <p:nvPr>
              <p:custDataLst>
                <p:tags r:id="rId7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任意多边形 21"/>
          <p:cNvSpPr/>
          <p:nvPr userDrawn="1">
            <p:custDataLst>
              <p:tags r:id="rId8"/>
            </p:custDataLst>
          </p:nvPr>
        </p:nvSpPr>
        <p:spPr>
          <a:xfrm rot="14160000">
            <a:off x="932950" y="4346672"/>
            <a:ext cx="3532436" cy="4393246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5563" h="6918">
                <a:moveTo>
                  <a:pt x="4499" y="0"/>
                </a:moveTo>
                <a:lnTo>
                  <a:pt x="4519" y="23"/>
                </a:lnTo>
                <a:cubicBezTo>
                  <a:pt x="5169" y="754"/>
                  <a:pt x="5563" y="1718"/>
                  <a:pt x="5563" y="2773"/>
                </a:cubicBezTo>
                <a:cubicBezTo>
                  <a:pt x="5563" y="5062"/>
                  <a:pt x="3707" y="6918"/>
                  <a:pt x="1417" y="6918"/>
                </a:cubicBezTo>
                <a:cubicBezTo>
                  <a:pt x="934" y="6918"/>
                  <a:pt x="471" y="6836"/>
                  <a:pt x="40" y="6684"/>
                </a:cubicBezTo>
                <a:lnTo>
                  <a:pt x="0" y="6670"/>
                </a:lnTo>
                <a:lnTo>
                  <a:pt x="848" y="5413"/>
                </a:lnTo>
                <a:lnTo>
                  <a:pt x="873" y="5418"/>
                </a:lnTo>
                <a:cubicBezTo>
                  <a:pt x="1049" y="5454"/>
                  <a:pt x="1231" y="5473"/>
                  <a:pt x="1417" y="5473"/>
                </a:cubicBezTo>
                <a:cubicBezTo>
                  <a:pt x="2908" y="5473"/>
                  <a:pt x="4117" y="4264"/>
                  <a:pt x="4117" y="2773"/>
                </a:cubicBezTo>
                <a:cubicBezTo>
                  <a:pt x="4117" y="2214"/>
                  <a:pt x="3947" y="1694"/>
                  <a:pt x="3656" y="1264"/>
                </a:cubicBezTo>
                <a:lnTo>
                  <a:pt x="3651" y="1257"/>
                </a:lnTo>
                <a:lnTo>
                  <a:pt x="4499" y="0"/>
                </a:lnTo>
                <a:close/>
              </a:path>
            </a:pathLst>
          </a:custGeom>
          <a:pattFill prst="solidDmn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5" name="任意多边形 3"/>
          <p:cNvSpPr/>
          <p:nvPr userDrawn="1">
            <p:custDataLst>
              <p:tags r:id="rId9"/>
            </p:custDataLst>
          </p:nvPr>
        </p:nvSpPr>
        <p:spPr>
          <a:xfrm rot="19440000">
            <a:off x="7392383" y="-1503220"/>
            <a:ext cx="4316887" cy="3609719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6798" h="5685">
                <a:moveTo>
                  <a:pt x="295" y="0"/>
                </a:moveTo>
                <a:lnTo>
                  <a:pt x="1524" y="893"/>
                </a:lnTo>
                <a:lnTo>
                  <a:pt x="1523" y="897"/>
                </a:lnTo>
                <a:cubicBezTo>
                  <a:pt x="1472" y="1103"/>
                  <a:pt x="1446" y="1318"/>
                  <a:pt x="1446" y="1539"/>
                </a:cubicBezTo>
                <a:cubicBezTo>
                  <a:pt x="1446" y="3030"/>
                  <a:pt x="2654" y="4239"/>
                  <a:pt x="4146" y="4239"/>
                </a:cubicBezTo>
                <a:cubicBezTo>
                  <a:pt x="4658" y="4239"/>
                  <a:pt x="5137" y="4096"/>
                  <a:pt x="5545" y="3848"/>
                </a:cubicBezTo>
                <a:lnTo>
                  <a:pt x="5570" y="3833"/>
                </a:lnTo>
                <a:lnTo>
                  <a:pt x="6798" y="4725"/>
                </a:lnTo>
                <a:lnTo>
                  <a:pt x="6782" y="4738"/>
                </a:lnTo>
                <a:cubicBezTo>
                  <a:pt x="6066" y="5329"/>
                  <a:pt x="5147" y="5685"/>
                  <a:pt x="4146" y="5685"/>
                </a:cubicBezTo>
                <a:cubicBezTo>
                  <a:pt x="1856" y="5685"/>
                  <a:pt x="0" y="3829"/>
                  <a:pt x="0" y="1539"/>
                </a:cubicBezTo>
                <a:cubicBezTo>
                  <a:pt x="0" y="1002"/>
                  <a:pt x="102" y="490"/>
                  <a:pt x="288" y="19"/>
                </a:cubicBezTo>
                <a:lnTo>
                  <a:pt x="295" y="0"/>
                </a:lnTo>
                <a:close/>
              </a:path>
            </a:pathLst>
          </a:custGeom>
          <a:pattFill prst="lgGri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847090" y="915670"/>
            <a:ext cx="7164705" cy="2270125"/>
          </a:xfrm>
        </p:spPr>
        <p:txBody>
          <a:bodyPr vert="horz" lIns="101600" tIns="38100" rIns="25400" bIns="38100" rtlCol="0" anchor="b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17" name="内容占位符 16"/>
          <p:cNvSpPr>
            <a:spLocks noGrp="1"/>
          </p:cNvSpPr>
          <p:nvPr>
            <p:ph sz="quarter" idx="13" hasCustomPrompt="1"/>
            <p:custDataLst>
              <p:tags r:id="rId14"/>
            </p:custDataLst>
          </p:nvPr>
        </p:nvSpPr>
        <p:spPr>
          <a:xfrm>
            <a:off x="853879" y="3278482"/>
            <a:ext cx="3932116" cy="73916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 b="1"/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7"/>
          <p:cNvSpPr/>
          <p:nvPr userDrawn="1">
            <p:custDataLst>
              <p:tags r:id="rId2"/>
            </p:custDataLst>
          </p:nvPr>
        </p:nvSpPr>
        <p:spPr>
          <a:xfrm>
            <a:off x="28" y="2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3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4"/>
            </p:custDataLst>
          </p:nvPr>
        </p:nvSpPr>
        <p:spPr>
          <a:xfrm>
            <a:off x="11640878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3" name="Rectangle 27"/>
          <p:cNvSpPr/>
          <p:nvPr userDrawn="1">
            <p:custDataLst>
              <p:tags r:id="rId3"/>
            </p:custDataLst>
          </p:nvPr>
        </p:nvSpPr>
        <p:spPr>
          <a:xfrm>
            <a:off x="29" y="29"/>
            <a:ext cx="4823432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4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5"/>
            </p:custDataLst>
          </p:nvPr>
        </p:nvSpPr>
        <p:spPr>
          <a:xfrm>
            <a:off x="4300745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3" name="Rectangle 27"/>
          <p:cNvSpPr/>
          <p:nvPr userDrawn="1">
            <p:custDataLst>
              <p:tags r:id="rId3"/>
            </p:custDataLst>
          </p:nvPr>
        </p:nvSpPr>
        <p:spPr>
          <a:xfrm>
            <a:off x="28" y="2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4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5"/>
            </p:custDataLst>
          </p:nvPr>
        </p:nvSpPr>
        <p:spPr>
          <a:xfrm>
            <a:off x="11640878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3" name="Rectangle 27"/>
          <p:cNvSpPr/>
          <p:nvPr userDrawn="1">
            <p:custDataLst>
              <p:tags r:id="rId3"/>
            </p:custDataLst>
          </p:nvPr>
        </p:nvSpPr>
        <p:spPr>
          <a:xfrm>
            <a:off x="28" y="649226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14" name="流程图: 或者 13"/>
          <p:cNvSpPr/>
          <p:nvPr userDrawn="1">
            <p:custDataLst>
              <p:tags r:id="rId4"/>
            </p:custDataLst>
          </p:nvPr>
        </p:nvSpPr>
        <p:spPr>
          <a:xfrm>
            <a:off x="302953" y="654944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或者 14"/>
          <p:cNvSpPr/>
          <p:nvPr userDrawn="1">
            <p:custDataLst>
              <p:tags r:id="rId5"/>
            </p:custDataLst>
          </p:nvPr>
        </p:nvSpPr>
        <p:spPr>
          <a:xfrm>
            <a:off x="11640878" y="654944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107.xml"/><Relationship Id="rId15" Type="http://schemas.openxmlformats.org/officeDocument/2006/relationships/tags" Target="../tags/tag106.xml"/><Relationship Id="rId14" Type="http://schemas.openxmlformats.org/officeDocument/2006/relationships/tags" Target="../tags/tag105.xml"/><Relationship Id="rId13" Type="http://schemas.openxmlformats.org/officeDocument/2006/relationships/tags" Target="../tags/tag104.xml"/><Relationship Id="rId12" Type="http://schemas.openxmlformats.org/officeDocument/2006/relationships/tags" Target="../tags/tag103.xml"/><Relationship Id="rId11" Type="http://schemas.openxmlformats.org/officeDocument/2006/relationships/tags" Target="../tags/tag102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3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4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5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1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9.xml"/><Relationship Id="rId1" Type="http://schemas.openxmlformats.org/officeDocument/2006/relationships/tags" Target="../tags/tag10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67.xml"/><Relationship Id="rId1" Type="http://schemas.openxmlformats.org/officeDocument/2006/relationships/tags" Target="../tags/tag16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69.xml"/><Relationship Id="rId1" Type="http://schemas.openxmlformats.org/officeDocument/2006/relationships/tags" Target="../tags/tag16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71.xml"/><Relationship Id="rId1" Type="http://schemas.openxmlformats.org/officeDocument/2006/relationships/tags" Target="../tags/tag17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73.xml"/><Relationship Id="rId1" Type="http://schemas.openxmlformats.org/officeDocument/2006/relationships/tags" Target="../tags/tag17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tags" Target="../tags/tag176.xml"/><Relationship Id="rId2" Type="http://schemas.openxmlformats.org/officeDocument/2006/relationships/tags" Target="../tags/tag175.xml"/><Relationship Id="rId1" Type="http://schemas.openxmlformats.org/officeDocument/2006/relationships/tags" Target="../tags/tag174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17.xml"/><Relationship Id="rId8" Type="http://schemas.openxmlformats.org/officeDocument/2006/relationships/tags" Target="../tags/tag116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image" Target="../media/image1.jpeg"/><Relationship Id="rId13" Type="http://schemas.openxmlformats.org/officeDocument/2006/relationships/notesSlide" Target="../notesSlides/notesSlide2.xml"/><Relationship Id="rId12" Type="http://schemas.openxmlformats.org/officeDocument/2006/relationships/slideLayout" Target="../slideLayouts/slideLayout4.xml"/><Relationship Id="rId11" Type="http://schemas.openxmlformats.org/officeDocument/2006/relationships/tags" Target="../tags/tag119.xml"/><Relationship Id="rId10" Type="http://schemas.openxmlformats.org/officeDocument/2006/relationships/tags" Target="../tags/tag118.xml"/><Relationship Id="rId1" Type="http://schemas.openxmlformats.org/officeDocument/2006/relationships/tags" Target="../tags/tag110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28.xml"/><Relationship Id="rId8" Type="http://schemas.openxmlformats.org/officeDocument/2006/relationships/tags" Target="../tags/tag127.xml"/><Relationship Id="rId7" Type="http://schemas.openxmlformats.org/officeDocument/2006/relationships/tags" Target="../tags/tag126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4" Type="http://schemas.openxmlformats.org/officeDocument/2006/relationships/tags" Target="../tags/tag123.xml"/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4" Type="http://schemas.openxmlformats.org/officeDocument/2006/relationships/slideLayout" Target="../slideLayouts/slideLayout4.xml"/><Relationship Id="rId13" Type="http://schemas.openxmlformats.org/officeDocument/2006/relationships/tags" Target="../tags/tag132.xml"/><Relationship Id="rId12" Type="http://schemas.openxmlformats.org/officeDocument/2006/relationships/tags" Target="../tags/tag131.xml"/><Relationship Id="rId11" Type="http://schemas.openxmlformats.org/officeDocument/2006/relationships/tags" Target="../tags/tag130.xml"/><Relationship Id="rId10" Type="http://schemas.openxmlformats.org/officeDocument/2006/relationships/tags" Target="../tags/tag129.xml"/><Relationship Id="rId1" Type="http://schemas.openxmlformats.org/officeDocument/2006/relationships/tags" Target="../tags/tag120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41.xml"/><Relationship Id="rId8" Type="http://schemas.openxmlformats.org/officeDocument/2006/relationships/tags" Target="../tags/tag140.xml"/><Relationship Id="rId7" Type="http://schemas.openxmlformats.org/officeDocument/2006/relationships/tags" Target="../tags/tag139.xml"/><Relationship Id="rId6" Type="http://schemas.openxmlformats.org/officeDocument/2006/relationships/tags" Target="../tags/tag138.xml"/><Relationship Id="rId5" Type="http://schemas.openxmlformats.org/officeDocument/2006/relationships/tags" Target="../tags/tag137.xml"/><Relationship Id="rId4" Type="http://schemas.openxmlformats.org/officeDocument/2006/relationships/tags" Target="../tags/tag136.xml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3" Type="http://schemas.openxmlformats.org/officeDocument/2006/relationships/slideLayout" Target="../slideLayouts/slideLayout3.xml"/><Relationship Id="rId12" Type="http://schemas.openxmlformats.org/officeDocument/2006/relationships/tags" Target="../tags/tag144.xml"/><Relationship Id="rId11" Type="http://schemas.openxmlformats.org/officeDocument/2006/relationships/tags" Target="../tags/tag143.xml"/><Relationship Id="rId10" Type="http://schemas.openxmlformats.org/officeDocument/2006/relationships/tags" Target="../tags/tag142.xml"/><Relationship Id="rId1" Type="http://schemas.openxmlformats.org/officeDocument/2006/relationships/tags" Target="../tags/tag13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46.xml"/><Relationship Id="rId1" Type="http://schemas.openxmlformats.org/officeDocument/2006/relationships/tags" Target="../tags/tag145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152.xml"/><Relationship Id="rId7" Type="http://schemas.openxmlformats.org/officeDocument/2006/relationships/tags" Target="../tags/tag151.xml"/><Relationship Id="rId6" Type="http://schemas.openxmlformats.org/officeDocument/2006/relationships/image" Target="../media/image3.jpeg"/><Relationship Id="rId5" Type="http://schemas.openxmlformats.org/officeDocument/2006/relationships/tags" Target="../tags/tag150.xml"/><Relationship Id="rId4" Type="http://schemas.openxmlformats.org/officeDocument/2006/relationships/tags" Target="../tags/tag149.xml"/><Relationship Id="rId3" Type="http://schemas.openxmlformats.org/officeDocument/2006/relationships/image" Target="../media/image2.jpeg"/><Relationship Id="rId2" Type="http://schemas.openxmlformats.org/officeDocument/2006/relationships/tags" Target="../tags/tag148.xml"/><Relationship Id="rId1" Type="http://schemas.openxmlformats.org/officeDocument/2006/relationships/tags" Target="../tags/tag147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158.xml"/><Relationship Id="rId7" Type="http://schemas.openxmlformats.org/officeDocument/2006/relationships/tags" Target="../tags/tag157.xml"/><Relationship Id="rId6" Type="http://schemas.openxmlformats.org/officeDocument/2006/relationships/image" Target="../media/image5.png"/><Relationship Id="rId5" Type="http://schemas.openxmlformats.org/officeDocument/2006/relationships/tags" Target="../tags/tag156.xml"/><Relationship Id="rId4" Type="http://schemas.openxmlformats.org/officeDocument/2006/relationships/image" Target="../media/image4.png"/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" Type="http://schemas.openxmlformats.org/officeDocument/2006/relationships/tags" Target="../tags/tag15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163.xml"/><Relationship Id="rId6" Type="http://schemas.openxmlformats.org/officeDocument/2006/relationships/tags" Target="../tags/tag162.xml"/><Relationship Id="rId5" Type="http://schemas.openxmlformats.org/officeDocument/2006/relationships/image" Target="../media/image7.png"/><Relationship Id="rId4" Type="http://schemas.openxmlformats.org/officeDocument/2006/relationships/tags" Target="../tags/tag161.xml"/><Relationship Id="rId3" Type="http://schemas.openxmlformats.org/officeDocument/2006/relationships/image" Target="../media/image6.png"/><Relationship Id="rId2" Type="http://schemas.openxmlformats.org/officeDocument/2006/relationships/tags" Target="../tags/tag160.xml"/><Relationship Id="rId1" Type="http://schemas.openxmlformats.org/officeDocument/2006/relationships/tags" Target="../tags/tag15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65.xml"/><Relationship Id="rId1" Type="http://schemas.openxmlformats.org/officeDocument/2006/relationships/tags" Target="../tags/tag16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22300" y="1088390"/>
            <a:ext cx="9310370" cy="2673985"/>
          </a:xfrm>
        </p:spPr>
        <p:txBody>
          <a:bodyPr>
            <a:normAutofit/>
          </a:bodyPr>
          <a:lstStyle/>
          <a:p>
            <a:r>
              <a:rPr lang="zh-CN" altLang="en-US" dirty="0"/>
              <a:t>夹具设计</a:t>
            </a:r>
            <a:r>
              <a:rPr lang="zh-CN" altLang="en-US" dirty="0"/>
              <a:t>项目教程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64917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2.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车床专用夹具设计要求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5190" y="1296670"/>
            <a:ext cx="10405110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2.夹具设计时应考虑设计平衡结构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消除夹具回转中可能产生的不平衡现象，以避免振动对工件加工质量和刀具寿命的影响。特别是角铁类车床夹具最容易出现此类问题。平衡措施主要有两种方法，即设置平衡块和增设减重孔。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</p:txBody>
      </p:sp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64917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2.</a:t>
            </a:r>
            <a:r>
              <a:rPr lang="en-US" altLang="zh-CN">
                <a:solidFill>
                  <a:srgbClr val="000000"/>
                </a:solidFill>
                <a:sym typeface="Arial" panose="020B0604020202020204" pitchFamily="34" charset="0"/>
              </a:rPr>
              <a:t>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车床专用夹具设计要求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5190" y="1296670"/>
            <a:ext cx="1040511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3.夹具的夹紧装置应力求夹紧迅速、可靠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设计时还要注意夹具旋转惯性力可能使夹紧力有减小的倾向，为防止回转过程中夹具夹紧元件的松脱，要设计好可靠的自锁结构。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</p:txBody>
      </p:sp>
    </p:spTree>
    <p:custDataLst>
      <p:tags r:id="rId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64917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2.</a:t>
            </a:r>
            <a:r>
              <a:rPr lang="en-US" altLang="zh-CN">
                <a:solidFill>
                  <a:srgbClr val="000000"/>
                </a:solidFill>
                <a:sym typeface="Arial" panose="020B0604020202020204" pitchFamily="34" charset="0"/>
              </a:rPr>
              <a:t>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车床专用夹具设计要求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5190" y="1296670"/>
            <a:ext cx="10405110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4.夹具与车床主轴的定位和连接要准确、可靠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连接轴或连接盘（过渡盘）的回转轴线与车床主轴的轴线应具有尽可能高的同轴度。对于外轮廓尺寸较小的夹具，可采用莫氏锥柄与机床主轴锥孔配合连接；对于外轮廓尺寸较大的夹具，可通过特别设计的过渡盘与机床主轴轴颈配合连接。无论哪一种连接方式都要注意连接牢固，不能产生松动情况。特别要考虑当主轴高速旋转、急刹车等情况时，夹具与主轴之间应设有防松装置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</p:txBody>
      </p:sp>
    </p:spTree>
    <p:custDataLst>
      <p:tags r:id="rId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64917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2.</a:t>
            </a:r>
            <a:r>
              <a:rPr lang="en-US" altLang="zh-CN">
                <a:solidFill>
                  <a:srgbClr val="000000"/>
                </a:solidFill>
                <a:sym typeface="Arial" panose="020B0604020202020204" pitchFamily="34" charset="0"/>
              </a:rPr>
              <a:t>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车床专用夹具设计要求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5190" y="1296670"/>
            <a:ext cx="1040511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5.工件尺寸不能大于夹具体的回转直径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夹具上所有的元件和装置不能大于夹具体的回转直径。靠近夹具体外缘的元件，应尽量避免有凸起的部分，必要时回转部分外面可加装防护罩。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</p:txBody>
      </p:sp>
    </p:spTree>
    <p:custDataLst>
      <p:tags r:id="rId2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 dirty="0"/>
              <a:t>Thanks </a:t>
            </a:r>
            <a:br>
              <a:rPr lang="en-US" altLang="zh-CN" dirty="0"/>
            </a:br>
            <a:r>
              <a:rPr lang="en-US" altLang="zh-CN" dirty="0"/>
              <a:t>For Watching.</a:t>
            </a:r>
            <a:endParaRPr lang="en-US" altLang="zh-CN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谢谢大家！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:\Users\wps\Desktop\Pictures\8042046.jpg804204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grayscl/>
            <a:lum bright="12000" contrast="-18000"/>
          </a:blip>
          <a:srcRect/>
          <a:stretch>
            <a:fillRect/>
          </a:stretch>
        </p:blipFill>
        <p:spPr>
          <a:xfrm>
            <a:off x="0" y="635"/>
            <a:ext cx="4679315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0" y="1905"/>
            <a:ext cx="4690110" cy="6856095"/>
          </a:xfrm>
          <a:prstGeom prst="rect">
            <a:avLst/>
          </a:prstGeom>
          <a:gradFill>
            <a:gsLst>
              <a:gs pos="95000">
                <a:schemeClr val="accent1">
                  <a:alpha val="67000"/>
                </a:schemeClr>
              </a:gs>
              <a:gs pos="6000">
                <a:schemeClr val="accent1">
                  <a:lumMod val="75000"/>
                </a:schemeClr>
              </a:gs>
            </a:gsLst>
            <a:lin ang="1488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>
            <p:custDataLst>
              <p:tags r:id="rId4"/>
            </p:custDataLst>
          </p:nvPr>
        </p:nvSpPr>
        <p:spPr>
          <a:xfrm rot="16200000">
            <a:off x="-137160" y="3637915"/>
            <a:ext cx="3359785" cy="324675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60" h="4986">
                <a:moveTo>
                  <a:pt x="3580" y="0"/>
                </a:moveTo>
                <a:lnTo>
                  <a:pt x="5074" y="0"/>
                </a:lnTo>
                <a:lnTo>
                  <a:pt x="5078" y="20"/>
                </a:lnTo>
                <a:cubicBezTo>
                  <a:pt x="5169" y="468"/>
                  <a:pt x="5186" y="938"/>
                  <a:pt x="5119" y="1416"/>
                </a:cubicBezTo>
                <a:cubicBezTo>
                  <a:pt x="4800" y="3684"/>
                  <a:pt x="2704" y="5263"/>
                  <a:pt x="437" y="4945"/>
                </a:cubicBezTo>
                <a:cubicBezTo>
                  <a:pt x="295" y="4925"/>
                  <a:pt x="156" y="4898"/>
                  <a:pt x="20" y="4864"/>
                </a:cubicBezTo>
                <a:lnTo>
                  <a:pt x="0" y="4859"/>
                </a:lnTo>
                <a:lnTo>
                  <a:pt x="0" y="3342"/>
                </a:lnTo>
                <a:lnTo>
                  <a:pt x="44" y="3360"/>
                </a:lnTo>
                <a:cubicBezTo>
                  <a:pt x="231" y="3432"/>
                  <a:pt x="430" y="3484"/>
                  <a:pt x="638" y="3513"/>
                </a:cubicBezTo>
                <a:cubicBezTo>
                  <a:pt x="2114" y="3720"/>
                  <a:pt x="3479" y="2692"/>
                  <a:pt x="3687" y="1215"/>
                </a:cubicBezTo>
                <a:cubicBezTo>
                  <a:pt x="3745" y="800"/>
                  <a:pt x="3706" y="394"/>
                  <a:pt x="3586" y="19"/>
                </a:cubicBezTo>
                <a:lnTo>
                  <a:pt x="3580" y="0"/>
                </a:lnTo>
                <a:close/>
              </a:path>
            </a:pathLst>
          </a:custGeom>
          <a:noFill/>
          <a:ln w="15875">
            <a:gradFill>
              <a:gsLst>
                <a:gs pos="100000">
                  <a:schemeClr val="bg1"/>
                </a:gs>
                <a:gs pos="12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>
            <p:custDataLst>
              <p:tags r:id="rId5"/>
            </p:custDataLst>
          </p:nvPr>
        </p:nvSpPr>
        <p:spPr>
          <a:xfrm rot="5400000">
            <a:off x="1468755" y="34597"/>
            <a:ext cx="3276293" cy="316580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60" h="4986">
                <a:moveTo>
                  <a:pt x="3580" y="0"/>
                </a:moveTo>
                <a:lnTo>
                  <a:pt x="5074" y="0"/>
                </a:lnTo>
                <a:lnTo>
                  <a:pt x="5078" y="20"/>
                </a:lnTo>
                <a:cubicBezTo>
                  <a:pt x="5169" y="468"/>
                  <a:pt x="5186" y="938"/>
                  <a:pt x="5119" y="1416"/>
                </a:cubicBezTo>
                <a:cubicBezTo>
                  <a:pt x="4800" y="3684"/>
                  <a:pt x="2704" y="5263"/>
                  <a:pt x="437" y="4945"/>
                </a:cubicBezTo>
                <a:cubicBezTo>
                  <a:pt x="295" y="4925"/>
                  <a:pt x="156" y="4898"/>
                  <a:pt x="20" y="4864"/>
                </a:cubicBezTo>
                <a:lnTo>
                  <a:pt x="0" y="4859"/>
                </a:lnTo>
                <a:lnTo>
                  <a:pt x="0" y="3342"/>
                </a:lnTo>
                <a:lnTo>
                  <a:pt x="44" y="3360"/>
                </a:lnTo>
                <a:cubicBezTo>
                  <a:pt x="231" y="3432"/>
                  <a:pt x="430" y="3484"/>
                  <a:pt x="638" y="3513"/>
                </a:cubicBezTo>
                <a:cubicBezTo>
                  <a:pt x="2114" y="3720"/>
                  <a:pt x="3479" y="2692"/>
                  <a:pt x="3687" y="1215"/>
                </a:cubicBezTo>
                <a:cubicBezTo>
                  <a:pt x="3745" y="800"/>
                  <a:pt x="3706" y="394"/>
                  <a:pt x="3586" y="19"/>
                </a:cubicBezTo>
                <a:lnTo>
                  <a:pt x="3580" y="0"/>
                </a:lnTo>
                <a:close/>
              </a:path>
            </a:pathLst>
          </a:custGeom>
          <a:noFill/>
          <a:ln w="15875">
            <a:gradFill>
              <a:gsLst>
                <a:gs pos="100000">
                  <a:schemeClr val="bg1"/>
                </a:gs>
                <a:gs pos="12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5431790" y="3581400"/>
            <a:ext cx="5824220" cy="1979295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spcBef>
                <a:spcPct val="0"/>
              </a:spcBef>
              <a:buNone/>
              <a:defRPr sz="1600" b="0" u="none" strike="noStrike" cap="none" spc="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项目</a:t>
            </a:r>
            <a:r>
              <a:rPr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４ 车床夹具设计</a:t>
            </a:r>
            <a:endParaRPr sz="360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>
            <a:off x="5696585" y="1525905"/>
            <a:ext cx="4681855" cy="722630"/>
          </a:xfrm>
          <a:prstGeom prst="rect">
            <a:avLst/>
          </a:prstGeom>
        </p:spPr>
        <p:txBody>
          <a:bodyPr vert="horz" lIns="90170" tIns="46990" rIns="90170" bIns="46990" rtlCol="0" anchor="t" anchorCtr="0"/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40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模块</a:t>
            </a:r>
            <a:r>
              <a:rPr lang="zh-CN" altLang="en-US" sz="6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二</a:t>
            </a:r>
            <a:endParaRPr lang="zh-CN" altLang="en-US" sz="66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同心圆 20"/>
          <p:cNvSpPr/>
          <p:nvPr>
            <p:custDataLst>
              <p:tags r:id="rId8"/>
            </p:custDataLst>
          </p:nvPr>
        </p:nvSpPr>
        <p:spPr>
          <a:xfrm>
            <a:off x="5431777" y="84708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8" name="同心圆 20"/>
          <p:cNvSpPr/>
          <p:nvPr>
            <p:custDataLst>
              <p:tags r:id="rId9"/>
            </p:custDataLst>
          </p:nvPr>
        </p:nvSpPr>
        <p:spPr>
          <a:xfrm>
            <a:off x="5411457" y="315721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9" name="同心圆 20"/>
          <p:cNvSpPr/>
          <p:nvPr>
            <p:custDataLst>
              <p:tags r:id="rId10"/>
            </p:custDataLst>
          </p:nvPr>
        </p:nvSpPr>
        <p:spPr>
          <a:xfrm>
            <a:off x="6030582" y="315721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06905" y="1120140"/>
            <a:ext cx="3189118" cy="5231765"/>
            <a:chOff x="4788" y="1764"/>
            <a:chExt cx="4073" cy="8239"/>
          </a:xfrm>
        </p:grpSpPr>
        <p:sp>
          <p:nvSpPr>
            <p:cNvPr id="10" name="圆角矩形 9"/>
            <p:cNvSpPr/>
            <p:nvPr>
              <p:custDataLst>
                <p:tags r:id="rId1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06" name="同心圆 3"/>
          <p:cNvSpPr/>
          <p:nvPr>
            <p:custDataLst>
              <p:tags r:id="rId3"/>
            </p:custDataLst>
          </p:nvPr>
        </p:nvSpPr>
        <p:spPr>
          <a:xfrm>
            <a:off x="601961" y="661042"/>
            <a:ext cx="337210" cy="337211"/>
          </a:xfrm>
          <a:custGeom>
            <a:avLst/>
            <a:gdLst>
              <a:gd name="connsiteX0" fmla="*/ 180694 w 337210"/>
              <a:gd name="connsiteY0" fmla="*/ 92284 h 337211"/>
              <a:gd name="connsiteX1" fmla="*/ 123184 w 337210"/>
              <a:gd name="connsiteY1" fmla="*/ 106093 h 337211"/>
              <a:gd name="connsiteX2" fmla="*/ 106091 w 337210"/>
              <a:gd name="connsiteY2" fmla="*/ 214024 h 337211"/>
              <a:gd name="connsiteX3" fmla="*/ 214027 w 337210"/>
              <a:gd name="connsiteY3" fmla="*/ 231121 h 337211"/>
              <a:gd name="connsiteX4" fmla="*/ 231122 w 337210"/>
              <a:gd name="connsiteY4" fmla="*/ 123186 h 337211"/>
              <a:gd name="connsiteX5" fmla="*/ 180694 w 337210"/>
              <a:gd name="connsiteY5" fmla="*/ 92284 h 337211"/>
              <a:gd name="connsiteX6" fmla="*/ 194979 w 337210"/>
              <a:gd name="connsiteY6" fmla="*/ 2087 h 337211"/>
              <a:gd name="connsiteX7" fmla="*/ 305001 w 337210"/>
              <a:gd name="connsiteY7" fmla="*/ 69509 h 337211"/>
              <a:gd name="connsiteX8" fmla="*/ 267704 w 337210"/>
              <a:gd name="connsiteY8" fmla="*/ 304998 h 337211"/>
              <a:gd name="connsiteX9" fmla="*/ 32208 w 337210"/>
              <a:gd name="connsiteY9" fmla="*/ 267704 h 337211"/>
              <a:gd name="connsiteX10" fmla="*/ 69508 w 337210"/>
              <a:gd name="connsiteY10" fmla="*/ 32211 h 337211"/>
              <a:gd name="connsiteX11" fmla="*/ 194979 w 337210"/>
              <a:gd name="connsiteY11" fmla="*/ 2087 h 337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10" h="337211">
                <a:moveTo>
                  <a:pt x="180694" y="92284"/>
                </a:moveTo>
                <a:cubicBezTo>
                  <a:pt x="161161" y="89190"/>
                  <a:pt x="140449" y="93549"/>
                  <a:pt x="123184" y="106093"/>
                </a:cubicBezTo>
                <a:cubicBezTo>
                  <a:pt x="88660" y="131177"/>
                  <a:pt x="81004" y="179498"/>
                  <a:pt x="106091" y="214024"/>
                </a:cubicBezTo>
                <a:cubicBezTo>
                  <a:pt x="131173" y="248556"/>
                  <a:pt x="179502" y="256208"/>
                  <a:pt x="214027" y="231121"/>
                </a:cubicBezTo>
                <a:cubicBezTo>
                  <a:pt x="248553" y="206035"/>
                  <a:pt x="256205" y="157711"/>
                  <a:pt x="231122" y="123186"/>
                </a:cubicBezTo>
                <a:cubicBezTo>
                  <a:pt x="218579" y="105923"/>
                  <a:pt x="200226" y="95378"/>
                  <a:pt x="180694" y="92284"/>
                </a:cubicBezTo>
                <a:close/>
                <a:moveTo>
                  <a:pt x="194979" y="2087"/>
                </a:moveTo>
                <a:cubicBezTo>
                  <a:pt x="237594" y="8836"/>
                  <a:pt x="277635" y="31845"/>
                  <a:pt x="305001" y="69509"/>
                </a:cubicBezTo>
                <a:cubicBezTo>
                  <a:pt x="359729" y="144837"/>
                  <a:pt x="343032" y="250273"/>
                  <a:pt x="267704" y="304998"/>
                </a:cubicBezTo>
                <a:cubicBezTo>
                  <a:pt x="192375" y="359732"/>
                  <a:pt x="86940" y="343033"/>
                  <a:pt x="32208" y="267704"/>
                </a:cubicBezTo>
                <a:cubicBezTo>
                  <a:pt x="-22517" y="192374"/>
                  <a:pt x="-5819" y="86941"/>
                  <a:pt x="69508" y="32211"/>
                </a:cubicBezTo>
                <a:cubicBezTo>
                  <a:pt x="107174" y="4847"/>
                  <a:pt x="152365" y="-4660"/>
                  <a:pt x="194979" y="208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-5251450" y="-3041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-7877175" y="-4565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-9858375" y="-6089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-11839575" y="-7613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-13820775" y="-9137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-15801975" y="-10661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-17783175" y="-12185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-19764375" y="-13709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9" name="圆角矩形 8"/>
          <p:cNvSpPr/>
          <p:nvPr>
            <p:custDataLst>
              <p:tags r:id="rId4"/>
            </p:custDataLst>
          </p:nvPr>
        </p:nvSpPr>
        <p:spPr>
          <a:xfrm>
            <a:off x="601980" y="1524000"/>
            <a:ext cx="1005205" cy="4295775"/>
          </a:xfrm>
          <a:prstGeom prst="roundRect">
            <a:avLst>
              <a:gd name="adj" fmla="val 4225"/>
            </a:avLst>
          </a:prstGeom>
          <a:gradFill>
            <a:gsLst>
              <a:gs pos="8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342900" dist="38100" dir="6540000" sx="102000" sy="102000" algn="tr" rotWithShape="0">
              <a:schemeClr val="tx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800"/>
              <a:t>学</a:t>
            </a:r>
            <a:endParaRPr lang="zh-CN" altLang="en-US" sz="4800"/>
          </a:p>
          <a:p>
            <a:pPr algn="ctr"/>
            <a:r>
              <a:rPr lang="zh-CN" altLang="en-US" sz="4800"/>
              <a:t>习</a:t>
            </a:r>
            <a:endParaRPr lang="zh-CN" altLang="en-US" sz="4800"/>
          </a:p>
          <a:p>
            <a:pPr algn="ctr"/>
            <a:r>
              <a:rPr lang="zh-CN" altLang="en-US" sz="4800"/>
              <a:t>目</a:t>
            </a:r>
            <a:endParaRPr lang="zh-CN" altLang="en-US" sz="4800"/>
          </a:p>
          <a:p>
            <a:pPr algn="ctr"/>
            <a:r>
              <a:rPr lang="zh-CN" altLang="en-US" sz="4800"/>
              <a:t>标</a:t>
            </a:r>
            <a:endParaRPr lang="zh-CN" altLang="en-US" sz="4800"/>
          </a:p>
        </p:txBody>
      </p:sp>
      <p:grpSp>
        <p:nvGrpSpPr>
          <p:cNvPr id="7" name="组合 6"/>
          <p:cNvGrpSpPr/>
          <p:nvPr/>
        </p:nvGrpSpPr>
        <p:grpSpPr>
          <a:xfrm>
            <a:off x="5273675" y="1120140"/>
            <a:ext cx="3328852" cy="5231765"/>
            <a:chOff x="4788" y="1764"/>
            <a:chExt cx="4073" cy="8239"/>
          </a:xfrm>
        </p:grpSpPr>
        <p:sp>
          <p:nvSpPr>
            <p:cNvPr id="11" name="圆角矩形 10"/>
            <p:cNvSpPr/>
            <p:nvPr>
              <p:custDataLst>
                <p:tags r:id="rId5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>
              <p:custDataLst>
                <p:tags r:id="rId6"/>
              </p:custDataLst>
            </p:nvPr>
          </p:nvSpPr>
          <p:spPr>
            <a:xfrm>
              <a:off x="4956" y="2911"/>
              <a:ext cx="3182" cy="46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endParaRPr lang="en-US" altLang="zh-CN" sz="28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 能够对</a:t>
              </a:r>
              <a:r>
                <a:rPr lang="zh-CN" altLang="en-US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车床</a:t>
              </a:r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夹具进行分类;</a:t>
              </a:r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</p:txBody>
        </p:sp>
        <p:sp>
          <p:nvSpPr>
            <p:cNvPr id="13" name="任意多边形 12"/>
            <p:cNvSpPr/>
            <p:nvPr>
              <p:custDataLst>
                <p:tags r:id="rId7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739505" y="1093470"/>
            <a:ext cx="3355340" cy="5231765"/>
            <a:chOff x="4788" y="1764"/>
            <a:chExt cx="4072" cy="8239"/>
          </a:xfrm>
        </p:grpSpPr>
        <p:sp>
          <p:nvSpPr>
            <p:cNvPr id="15" name="圆角矩形 14"/>
            <p:cNvSpPr/>
            <p:nvPr>
              <p:custDataLst>
                <p:tags r:id="rId8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>
              <p:custDataLst>
                <p:tags r:id="rId9"/>
              </p:custDataLst>
            </p:nvPr>
          </p:nvSpPr>
          <p:spPr>
            <a:xfrm>
              <a:off x="4956" y="2156"/>
              <a:ext cx="3182" cy="536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endParaRPr lang="zh-CN" altLang="en-US" sz="4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8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１. </a:t>
              </a:r>
              <a:r>
                <a:rPr lang="zh-CN" altLang="en-US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初步认识车床夹具</a:t>
              </a:r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;</a:t>
              </a:r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２.通过夹具知识的学习, 提升专业素养</a:t>
              </a:r>
              <a:r>
                <a:rPr lang="zh-CN" altLang="en-US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。</a:t>
              </a:r>
              <a:endPara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</p:txBody>
        </p:sp>
        <p:sp>
          <p:nvSpPr>
            <p:cNvPr id="19" name="任意多边形 18"/>
            <p:cNvSpPr/>
            <p:nvPr>
              <p:custDataLst>
                <p:tags r:id="rId10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圆角矩形 1"/>
          <p:cNvSpPr/>
          <p:nvPr/>
        </p:nvSpPr>
        <p:spPr>
          <a:xfrm>
            <a:off x="2068830" y="838200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知识目标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49475" y="2406015"/>
            <a:ext cx="2766695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1. 掌握</a:t>
            </a:r>
            <a:r>
              <a: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车床夹具的种类；</a:t>
            </a:r>
            <a:endParaRPr lang="en-US" altLang="zh-CN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</a:endParaRPr>
          </a:p>
          <a:p>
            <a:endParaRPr lang="en-US" altLang="zh-CN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</a:endParaRPr>
          </a:p>
          <a:p>
            <a:r>
              <a: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２. 掌握</a:t>
            </a:r>
            <a:r>
              <a: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车床夹具设计</a:t>
            </a:r>
            <a:r>
              <a: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要求。</a:t>
            </a:r>
            <a:endParaRPr lang="zh-CN" altLang="en-US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</a:endParaRPr>
          </a:p>
          <a:p>
            <a:endParaRPr lang="zh-CN" altLang="en-US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</a:endParaRPr>
          </a:p>
        </p:txBody>
      </p:sp>
      <p:sp>
        <p:nvSpPr>
          <p:cNvPr id="4" name="圆角矩形 3"/>
          <p:cNvSpPr/>
          <p:nvPr>
            <p:custDataLst>
              <p:tags r:id="rId11"/>
            </p:custDataLst>
          </p:nvPr>
        </p:nvSpPr>
        <p:spPr>
          <a:xfrm>
            <a:off x="5474335" y="838835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技能目标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5" name="圆角矩形 4"/>
          <p:cNvSpPr/>
          <p:nvPr>
            <p:custDataLst>
              <p:tags r:id="rId12"/>
            </p:custDataLst>
          </p:nvPr>
        </p:nvSpPr>
        <p:spPr>
          <a:xfrm>
            <a:off x="8977630" y="870585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素养目标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同心圆 85"/>
          <p:cNvSpPr/>
          <p:nvPr>
            <p:custDataLst>
              <p:tags r:id="rId1"/>
            </p:custDataLst>
          </p:nvPr>
        </p:nvSpPr>
        <p:spPr>
          <a:xfrm rot="19440000" flipH="1">
            <a:off x="7905115" y="30668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87" name="同心圆 86"/>
          <p:cNvSpPr/>
          <p:nvPr>
            <p:custDataLst>
              <p:tags r:id="rId2"/>
            </p:custDataLst>
          </p:nvPr>
        </p:nvSpPr>
        <p:spPr>
          <a:xfrm rot="19440000" flipH="1">
            <a:off x="4328795" y="30668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0" name="圆角矩形 9"/>
          <p:cNvSpPr/>
          <p:nvPr>
            <p:custDataLst>
              <p:tags r:id="rId3"/>
            </p:custDataLst>
          </p:nvPr>
        </p:nvSpPr>
        <p:spPr>
          <a:xfrm>
            <a:off x="1397000" y="32268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1938655" y="33551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85000" lnSpcReduction="20000"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01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15" name="圆角矩形 14"/>
          <p:cNvSpPr/>
          <p:nvPr>
            <p:custDataLst>
              <p:tags r:id="rId5"/>
            </p:custDataLst>
          </p:nvPr>
        </p:nvSpPr>
        <p:spPr>
          <a:xfrm>
            <a:off x="1397000" y="32268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文本框 15"/>
          <p:cNvSpPr txBox="1"/>
          <p:nvPr>
            <p:custDataLst>
              <p:tags r:id="rId6"/>
            </p:custDataLst>
          </p:nvPr>
        </p:nvSpPr>
        <p:spPr>
          <a:xfrm>
            <a:off x="1938655" y="38694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90000"/>
          </a:bodyPr>
          <a:lstStyle/>
          <a:p>
            <a:pPr algn="l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车床专用夹具种类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3" name="圆角矩形 22"/>
          <p:cNvSpPr/>
          <p:nvPr>
            <p:custDataLst>
              <p:tags r:id="rId7"/>
            </p:custDataLst>
          </p:nvPr>
        </p:nvSpPr>
        <p:spPr>
          <a:xfrm>
            <a:off x="4953000" y="32268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>
            <p:custDataLst>
              <p:tags r:id="rId8"/>
            </p:custDataLst>
          </p:nvPr>
        </p:nvSpPr>
        <p:spPr>
          <a:xfrm>
            <a:off x="5494655" y="33551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85000" lnSpcReduction="20000"/>
          </a:bodyPr>
          <a:lstStyle/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02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26" name="圆角矩形 25"/>
          <p:cNvSpPr/>
          <p:nvPr>
            <p:custDataLst>
              <p:tags r:id="rId9"/>
            </p:custDataLst>
          </p:nvPr>
        </p:nvSpPr>
        <p:spPr>
          <a:xfrm>
            <a:off x="4953000" y="32268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>
            <p:custDataLst>
              <p:tags r:id="rId10"/>
            </p:custDataLst>
          </p:nvPr>
        </p:nvSpPr>
        <p:spPr>
          <a:xfrm>
            <a:off x="5494655" y="38694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70000"/>
          </a:bodyPr>
          <a:lstStyle/>
          <a:p>
            <a:pPr algn="l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车床专用夹具</a:t>
            </a:r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设计要求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/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7" name="文本框 76"/>
          <p:cNvSpPr txBox="1"/>
          <p:nvPr>
            <p:custDataLst>
              <p:tags r:id="rId11"/>
            </p:custDataLst>
          </p:nvPr>
        </p:nvSpPr>
        <p:spPr>
          <a:xfrm>
            <a:off x="1290320" y="998855"/>
            <a:ext cx="1874520" cy="962660"/>
          </a:xfrm>
          <a:prstGeom prst="rect">
            <a:avLst/>
          </a:prstGeom>
          <a:noFill/>
        </p:spPr>
        <p:txBody>
          <a:bodyPr wrap="square" rtlCol="0" anchor="t" anchorCtr="0">
            <a:normAutofit fontScale="90000"/>
          </a:bodyPr>
          <a:lstStyle/>
          <a:p>
            <a:pPr algn="di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b="1" dirty="0"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4000">
                      <a:schemeClr val="accent1">
                        <a:lumMod val="60000"/>
                        <a:lumOff val="40000"/>
                      </a:schemeClr>
                    </a:gs>
                    <a:gs pos="33000">
                      <a:schemeClr val="accent1"/>
                    </a:gs>
                  </a:gsLst>
                  <a:lin ang="2700000" scaled="0"/>
                  <a:tileRect/>
                </a:gradFill>
                <a:latin typeface="Arial" panose="020B0604020202020204" pitchFamily="34" charset="0"/>
                <a:ea typeface="微软雅黑" panose="020B0503020204020204" charset="-122"/>
              </a:rPr>
              <a:t>目 录</a:t>
            </a:r>
            <a:endParaRPr lang="zh-CN" altLang="en-US" sz="6000" b="1" dirty="0">
              <a:gradFill>
                <a:gsLst>
                  <a:gs pos="100000">
                    <a:schemeClr val="accent1">
                      <a:lumMod val="75000"/>
                    </a:schemeClr>
                  </a:gs>
                  <a:gs pos="4000">
                    <a:schemeClr val="accent1">
                      <a:lumMod val="60000"/>
                      <a:lumOff val="40000"/>
                    </a:schemeClr>
                  </a:gs>
                  <a:gs pos="33000">
                    <a:schemeClr val="accent1"/>
                  </a:gs>
                </a:gsLst>
                <a:lin ang="2700000" scaled="0"/>
                <a:tileRect/>
              </a:gra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64917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车床专用夹具种类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5190" y="1296670"/>
            <a:ext cx="10405110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车床夹具按其使用范围大小，可分为通用车床夹具和专用车床夹具两大类。通用车床夹具主要有自定心卡盘、单动卡盘、拨动顶尖等。此类车床夹具已经完全标准化，成为工业商品，由专门的厂家商业化生产，故本书只讲述专用车床夹具的设计。专用车床夹具按其结构形式和装夹工件的方式不同，分为心轴类车床夹具、卡盘类车床夹具和角铁类车床夹具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64917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车床专用夹具种类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5190" y="1296670"/>
            <a:ext cx="1040511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1.心轴类车床夹具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心轴类车床夹具通常用于以工件的内孔作为定位基准，加工外圆柱面的情况。典型的心轴类夹具有圆柱心轴、弹簧心轴、顶尖式心轴等。</a:t>
            </a:r>
            <a:endParaRPr lang="zh-CN" altLang="en-US" sz="2400"/>
          </a:p>
        </p:txBody>
      </p:sp>
      <p:pic>
        <p:nvPicPr>
          <p:cNvPr id="14337" name="图片 283654" descr="hw05282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570" y="3351530"/>
            <a:ext cx="5854065" cy="2532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>
            <p:custDataLst>
              <p:tags r:id="rId4"/>
            </p:custDataLst>
          </p:nvPr>
        </p:nvSpPr>
        <p:spPr>
          <a:xfrm>
            <a:off x="1186815" y="5864860"/>
            <a:ext cx="492315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锥体；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防转销；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锥套；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4—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螺母；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5—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弹性筒夹</a:t>
            </a:r>
            <a:endParaRPr lang="zh-CN" altLang="zh-CN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9" name="图片 55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1" t="8289" r="5064" b="2905"/>
          <a:stretch>
            <a:fillRect/>
          </a:stretch>
        </p:blipFill>
        <p:spPr bwMode="auto">
          <a:xfrm rot="20201118">
            <a:off x="7351681" y="3372670"/>
            <a:ext cx="4644715" cy="1948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>
            <p:custDataLst>
              <p:tags r:id="rId7"/>
            </p:custDataLst>
          </p:nvPr>
        </p:nvSpPr>
        <p:spPr>
          <a:xfrm>
            <a:off x="6957695" y="5981065"/>
            <a:ext cx="523430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弹性筒夹；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螺杆；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隔套；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压块；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5—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夹紧螺母；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6—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垫圈；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7—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弹簧</a:t>
            </a:r>
            <a:endParaRPr lang="zh-CN" altLang="zh-CN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endParaRPr lang="zh-CN" altLang="zh-CN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63769" y="32913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车床专用夹具种类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69882" y="1257308"/>
            <a:ext cx="10852237" cy="5388907"/>
          </a:xfrm>
        </p:spPr>
        <p:txBody>
          <a:bodyPr/>
          <a:p>
            <a:r>
              <a:rPr lang="zh-CN" altLang="en-US"/>
              <a:t>2.卡盘类车床夹具</a:t>
            </a:r>
            <a:endParaRPr lang="zh-CN" altLang="en-US"/>
          </a:p>
          <a:p>
            <a:r>
              <a:rPr lang="zh-CN" altLang="en-US"/>
              <a:t>卡盘类车床夹具的结构特点是具有卡盘形状的夹具体。使用卡盘式夹具加工的工件形状一般都比较复杂，多数情况是工件的定位基准为与加工圆柱面垂直的端面，夹具上的平面定位件与车床主轴的轴线相垂直。</a:t>
            </a:r>
            <a:endParaRPr lang="zh-CN" altLang="en-US"/>
          </a:p>
        </p:txBody>
      </p:sp>
      <p:pic>
        <p:nvPicPr>
          <p:cNvPr id="13314" name="图片 27443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0" t="4204" b="1801"/>
          <a:stretch>
            <a:fillRect/>
          </a:stretch>
        </p:blipFill>
        <p:spPr bwMode="auto">
          <a:xfrm>
            <a:off x="1548925" y="3385056"/>
            <a:ext cx="2262154" cy="2295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3" name="图片 18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750" y="2429510"/>
            <a:ext cx="4952870" cy="3930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>
            <p:custDataLst>
              <p:tags r:id="rId7"/>
            </p:custDataLst>
          </p:nvPr>
        </p:nvSpPr>
        <p:spPr>
          <a:xfrm>
            <a:off x="759460" y="6360160"/>
            <a:ext cx="1062990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平衡块；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定位销；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螺旋压板；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4—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花盘；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5—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对定销；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6—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过渡盘；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7—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分度滑块</a:t>
            </a:r>
            <a:endParaRPr lang="zh-CN" altLang="zh-CN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64917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车床专用夹具种类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5190" y="1296670"/>
            <a:ext cx="1040511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3.角铁类车床夹具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角铁类车床夹具的结构特点是具有类似角铁形状的夹具体。常用于加工壳体、支座、接头等形状复杂工件的内、外圆柱面和端面。</a:t>
            </a:r>
            <a:endParaRPr lang="zh-CN" altLang="en-US" sz="2400"/>
          </a:p>
        </p:txBody>
      </p:sp>
      <p:pic>
        <p:nvPicPr>
          <p:cNvPr id="12290" name="图片 6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630" y="3176905"/>
            <a:ext cx="4517554" cy="267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图片 61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43" t="29659" r="39319" b="15166"/>
          <a:stretch>
            <a:fillRect/>
          </a:stretch>
        </p:blipFill>
        <p:spPr bwMode="auto">
          <a:xfrm>
            <a:off x="1480523" y="3115403"/>
            <a:ext cx="2657107" cy="2517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2845435" y="6133465"/>
            <a:ext cx="609600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定位销；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夹具体；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支承板；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4—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压块；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5—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工件；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6—</a:t>
            </a:r>
            <a:r>
              <a:rPr lang="zh-CN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平衡块</a:t>
            </a:r>
            <a:endParaRPr lang="zh-CN" altLang="zh-CN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0289" y="64917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2.</a:t>
            </a:r>
            <a:r>
              <a:rPr lang="en-US" altLang="zh-CN">
                <a:solidFill>
                  <a:srgbClr val="000000"/>
                </a:solidFill>
                <a:sym typeface="Arial" panose="020B0604020202020204" pitchFamily="34" charset="0"/>
              </a:rPr>
              <a:t>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车床专用夹具设计要求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5190" y="1296670"/>
            <a:ext cx="10405110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由于车床夹具一般是安装在机床的主轴上，随主轴高速旋转，因此对车床夹具的设计有着特别的要求。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1.夹具的结构要紧凑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夹具外轮廓尺寸要尽可能小，重量尽可能轻，夹具重心应尽可能靠近回转轴线，减小惯性力和回转力矩。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PLACING_PICTURE_USER_VIEWPORT" val="{&quot;height&quot;:7471,&quot;width&quot;:5074}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29144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29144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29144"/>
  <p:tag name="KSO_WM_TEMPLATE_THUMBS_INDEX" val="1、6、7、8、9、11、13、16、17、18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年度_x000B_工作总结汇报"/>
  <p:tag name="KSO_WM_UNIT_NOCLEAR" val="0"/>
  <p:tag name="KSO_WM_UNIT_VALUE" val="14"/>
  <p:tag name="KSO_WM_UNIT_TYPE" val="a"/>
  <p:tag name="KSO_WM_UNIT_INDEX" val="1"/>
</p:tagLst>
</file>

<file path=ppt/tags/tag109.xml><?xml version="1.0" encoding="utf-8"?>
<p:tagLst xmlns:p="http://schemas.openxmlformats.org/presentationml/2006/main">
  <p:tag name="KSO_WM_SLIDE_ID" val="custom20229144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29144"/>
  <p:tag name="KSO_WM_SLIDE_LAYOUT" val="a_f"/>
  <p:tag name="KSO_WM_SLIDE_LAYOUT_CNT" val="2_2"/>
  <p:tag name="KSO_WM_TEMPLATE_THUMBS_INDEX" val="1、6、7、8、9、11、13、16、17、18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29144_8*d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VALUE" val="1904*1299"/>
  <p:tag name="KSO_WM_UNIT_TYPE" val="d"/>
  <p:tag name="KSO_WM_UNIT_INDEX" val="1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f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SUBTYPE" val="a"/>
  <p:tag name="KSO_WM_UNIT_PRESET_TEXT" val="您的正文已经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VALUE" val="135"/>
  <p:tag name="KSO_WM_UNIT_TYPE" val="f"/>
  <p:tag name="KSO_WM_UNIT_INDEX" val="1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9"/>
  <p:tag name="KSO_WM_UNIT_TYPE" val="a"/>
  <p:tag name="KSO_WM_UNIT_INDEX" val="1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9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8"/>
  <p:tag name="KSO_WM_TEMPLATE_SUBCATEGORY" val="0"/>
  <p:tag name="KSO_WM_TEMPLATE_MASTER_TYPE" val="1"/>
  <p:tag name="KSO_WM_TEMPLATE_COLOR_TYPE" val="1"/>
  <p:tag name="KSO_WM_SLIDE_ITEM_CNT" val="0"/>
  <p:tag name="KSO_WM_SLIDE_INDEX" val="8"/>
  <p:tag name="KSO_WM_TAG_VERSION" val="1.0"/>
  <p:tag name="KSO_WM_SLIDE_TYPE" val="text"/>
  <p:tag name="KSO_WM_SLIDE_SUBTYPE" val="picTxt"/>
  <p:tag name="KSO_WM_SLIDE_SIZE" val="916*541"/>
  <p:tag name="KSO_WM_SLIDE_POSITION" val="-10*0"/>
  <p:tag name="KSO_WM_SLIDE_LAYOUT" val="a_d_f"/>
  <p:tag name="KSO_WM_SLIDE_LAYOUT_CNT" val="1_1_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-5"/>
  <p:tag name="KSO_WM_UNIT_TYPE" val="i"/>
  <p:tag name="KSO_WM_UNIT_INDEX" val="1"/>
  <p:tag name="KSO_WM_UNIT_FILL_FORE_SCHEMECOLOR_INDEX" val="5"/>
  <p:tag name="KSO_WM_UNIT_SHADOW_SCHEMECOLOR_INDEX" val="5"/>
  <p:tag name="KSO_WM_UNIT_TEXT_FILL_FORE_SCHEMECOLOR_INDEX" val="1"/>
  <p:tag name="KSO_WM_UNIT_TEXT_FILL_TYPE" val="1"/>
  <p:tag name="KSO_WM_UNIT_USESOURCEFORMAT_APPLY" val="1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3_1"/>
  <p:tag name="KSO_WM_UNIT_FILL_FORE_SCHEMECOLOR_INDEX" val="5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a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ISCONTENTSTITLE" val="0"/>
  <p:tag name="KSO_WM_UNIT_ISNUMDGMTITLE" val="0"/>
  <p:tag name="KSO_WM_UNIT_PRESET_TEXT" val="1000"/>
  <p:tag name="KSO_WM_UNIT_NOCLEAR" val="0"/>
  <p:tag name="KSO_WM_DIAGRAM_GROUP_CODE" val="l1-5"/>
  <p:tag name="KSO_WM_UNIT_TYPE" val="l_h_a"/>
  <p:tag name="KSO_WM_UNIT_INDEX" val="1_4_1"/>
  <p:tag name="KSO_WM_UNIT_TEXT_FILL_FORE_SCHEMECOLOR_INDEX" val="5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a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ISCONTENTSTITLE" val="0"/>
  <p:tag name="KSO_WM_UNIT_ISNUMDGMTITLE" val="0"/>
  <p:tag name="KSO_WM_UNIT_PRESET_TEXT" val="1000"/>
  <p:tag name="KSO_WM_UNIT_NOCLEAR" val="0"/>
  <p:tag name="KSO_WM_DIAGRAM_GROUP_CODE" val="l1-5"/>
  <p:tag name="KSO_WM_UNIT_TYPE" val="l_h_a"/>
  <p:tag name="KSO_WM_UNIT_INDEX" val="1_4_1"/>
  <p:tag name="KSO_WM_UNIT_TEXT_FILL_FORE_SCHEMECOLOR_INDEX" val="5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BEAUTIFY_FLAG" val=""/>
</p:tagLst>
</file>

<file path=ppt/tags/tag131.xml><?xml version="1.0" encoding="utf-8"?>
<p:tagLst xmlns:p="http://schemas.openxmlformats.org/presentationml/2006/main">
  <p:tag name="KSO_WM_BEAUTIFY_FLAG" val=""/>
</p:tagLst>
</file>

<file path=ppt/tags/tag13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6"/>
  <p:tag name="KSO_WM_TEMPLATE_SUBCATEGORY" val="0"/>
  <p:tag name="KSO_WM_TEMPLATE_MASTER_TYPE" val="1"/>
  <p:tag name="KSO_WM_TEMPLATE_COLOR_TYPE" val="1"/>
  <p:tag name="KSO_WM_SLIDE_ITEM_CNT" val="4"/>
  <p:tag name="KSO_WM_SLIDE_INDEX" val="16"/>
  <p:tag name="KSO_WM_TAG_VERSION" val="1.0"/>
  <p:tag name="KSO_WM_SLIDE_TYPE" val="text"/>
  <p:tag name="KSO_WM_SLIDE_SUBTYPE" val="diag"/>
  <p:tag name="KSO_WM_SLIDE_SIZE" val="851.544*352.4"/>
  <p:tag name="KSO_WM_SLIDE_POSITION" val="59.45*130.5"/>
  <p:tag name="KSO_WM_DIAGRAM_GROUP_CODE" val="l1-5"/>
  <p:tag name="KSO_WM_SLIDE_DIAGTYPE" val="l"/>
  <p:tag name="KSO_WM_SLIDE_LAYOUT" val="a_l"/>
  <p:tag name="KSO_WM_SLIDE_LAYOUT_CNT" val="1_1"/>
</p:tagLst>
</file>

<file path=ppt/tags/tag13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2_1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1_1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3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2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1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4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1_1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3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2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2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4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2_1"/>
  <p:tag name="KSO_WM_TEMPLATE_CATEGORY" val="custom"/>
  <p:tag name="KSO_WM_TEMPLATE_INDEX" val="20229144"/>
  <p:tag name="KSO_WM_UNIT_LAYERLEVEL" val="1_1_1"/>
  <p:tag name="KSO_WM_TAG_VERSION" val="1.0"/>
  <p:tag name="KSO_WM_BEAUTIFY_FLAG" val="#wm#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2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1"/>
  <p:tag name="KSO_WM_UNIT_ISNUMDGMTITLE" val="0"/>
  <p:tag name="KSO_WM_UNIT_PRESET_TEXT" val="目 录"/>
  <p:tag name="KSO_WM_UNIT_NOCLEAR" val="1"/>
  <p:tag name="KSO_WM_UNIT_VALUE" val="2"/>
  <p:tag name="KSO_WM_DIAGRAM_GROUP_CODE" val="l1-1"/>
  <p:tag name="KSO_WM_UNIT_TYPE" val="a"/>
  <p:tag name="KSO_WM_UNIT_INDEX" val="1"/>
  <p:tag name="KSO_WM_UNIT_TEXT_FILL_FORE_SCHEMECOLOR_INDEX" val="5"/>
  <p:tag name="KSO_WM_UNIT_USESOURCEFORMAT_APPLY" val="1"/>
</p:tagLst>
</file>

<file path=ppt/tags/tag14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3"/>
  <p:tag name="KSO_WM_TEMPLATE_SUBCATEGORY" val="0"/>
  <p:tag name="KSO_WM_TEMPLATE_MASTER_TYPE" val="1"/>
  <p:tag name="KSO_WM_TEMPLATE_COLOR_TYPE" val="1"/>
  <p:tag name="KSO_WM_SLIDE_ITEM_CNT" val="3"/>
  <p:tag name="KSO_WM_SLIDE_INDEX" val="3"/>
  <p:tag name="KSO_WM_TAG_VERSION" val="1.0"/>
  <p:tag name="KSO_WM_SLIDE_TYPE" val="contents"/>
  <p:tag name="KSO_WM_SLIDE_SUBTYPE" val="diag"/>
  <p:tag name="KSO_WM_DIAGRAM_GROUP_CODE" val="l1-1"/>
  <p:tag name="KSO_WM_SLIDE_DIAGTYPE" val="l"/>
  <p:tag name="KSO_WM_SLIDE_LAYOUT" val="a_l"/>
  <p:tag name="KSO_WM_SLIDE_LAYOUT_CNT" val="1_1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46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48.xml><?xml version="1.0" encoding="utf-8"?>
<p:tagLst xmlns:p="http://schemas.openxmlformats.org/presentationml/2006/main">
  <p:tag name="KSO_WM_BEAUTIFY_FLAG" val="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BEAUTIFY_FLAG" val=""/>
</p:tagLst>
</file>

<file path=ppt/tags/tag151.xml><?xml version="1.0" encoding="utf-8"?>
<p:tagLst xmlns:p="http://schemas.openxmlformats.org/presentationml/2006/main">
  <p:tag name="KSO_WM_BEAUTIFY_FLAG" val=""/>
</p:tagLst>
</file>

<file path=ppt/tags/tag15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KSO_WM_BEAUTIFY_FLAG" val=""/>
</p:tagLst>
</file>

<file path=ppt/tags/tag162.xml><?xml version="1.0" encoding="utf-8"?>
<p:tagLst xmlns:p="http://schemas.openxmlformats.org/presentationml/2006/main">
  <p:tag name="KSO_WM_BEAUTIFY_FLAG" val=""/>
</p:tagLst>
</file>

<file path=ppt/tags/tag163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6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6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69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71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73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8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Thanks _x000B_For Watching."/>
  <p:tag name="KSO_WM_UNIT_NOCLEAR" val="1"/>
  <p:tag name="KSO_WM_UNIT_TYPE" val="a"/>
  <p:tag name="KSO_WM_UNIT_INDEX" val="1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8*b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谢谢大家！"/>
  <p:tag name="KSO_WM_UNIT_NOCLEAR" val="0"/>
  <p:tag name="KSO_WM_UNIT_VALUE" val="8"/>
  <p:tag name="KSO_WM_UNIT_TYPE" val="b"/>
  <p:tag name="KSO_WM_UNIT_INDEX" val="1"/>
</p:tagLst>
</file>

<file path=ppt/tags/tag176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8"/>
  <p:tag name="KSO_WM_TEMPLATE_SUBCATEGORY" val="0"/>
  <p:tag name="KSO_WM_TEMPLATE_MASTER_TYPE" val="1"/>
  <p:tag name="KSO_WM_TEMPLATE_COLOR_TYPE" val="1"/>
  <p:tag name="KSO_WM_SLIDE_ITEM_CNT" val="0"/>
  <p:tag name="KSO_WM_SLIDE_INDEX" val="18"/>
  <p:tag name="KSO_WM_TAG_VERSION" val="1.0"/>
  <p:tag name="KSO_WM_SLIDE_TYPE" val="endPage"/>
  <p:tag name="KSO_WM_SLIDE_SUBTYPE" val="pureTxt"/>
  <p:tag name="KSO_WM_SLIDE_LAYOUT" val="a_b"/>
  <p:tag name="KSO_WM_SLIDE_LAYOUT_CNT" val="1_1"/>
</p:tagLst>
</file>

<file path=ppt/tags/tag177.xml><?xml version="1.0" encoding="utf-8"?>
<p:tagLst xmlns:p="http://schemas.openxmlformats.org/presentationml/2006/main">
  <p:tag name="commondata" val="eyJoZGlkIjoiYTlhOGExOGI1YjA1YTQ4N2EzZjM4NmQyZTQ1NDdlZTQifQ==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PLACING_PICTURE_USER_VIEWPORT" val="{&quot;height&quot;:5074,&quot;width&quot;:2218}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6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7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8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9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2_Office 主题​​">
  <a:themeElements>
    <a:clrScheme name="20229144主题">
      <a:dk1>
        <a:srgbClr val="000000"/>
      </a:dk1>
      <a:lt1>
        <a:srgbClr val="FFFFFF"/>
      </a:lt1>
      <a:dk2>
        <a:srgbClr val="EBEFFF"/>
      </a:dk2>
      <a:lt2>
        <a:srgbClr val="FFFFFF"/>
      </a:lt2>
      <a:accent1>
        <a:srgbClr val="2956FF"/>
      </a:accent1>
      <a:accent2>
        <a:srgbClr val="0FD374"/>
      </a:accent2>
      <a:accent3>
        <a:srgbClr val="FFD247"/>
      </a:accent3>
      <a:accent4>
        <a:srgbClr val="FF7429"/>
      </a:accent4>
      <a:accent5>
        <a:srgbClr val="F84949"/>
      </a:accent5>
      <a:accent6>
        <a:srgbClr val="8337FF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1385</Words>
  <Application>WPS 演示</Application>
  <PresentationFormat>宽屏</PresentationFormat>
  <Paragraphs>107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Arial</vt:lpstr>
      <vt:lpstr>Arial Black</vt:lpstr>
      <vt:lpstr>Bahnschrift</vt:lpstr>
      <vt:lpstr>Arial Unicode MS</vt:lpstr>
      <vt:lpstr>Calibri</vt:lpstr>
      <vt:lpstr>楷体</vt:lpstr>
      <vt:lpstr>2_Office 主题​​</vt:lpstr>
      <vt:lpstr>夹具设计项目教程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一、 车床专用夹具种类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  For Watching.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123</dc:creator>
  <cp:lastModifiedBy></cp:lastModifiedBy>
  <cp:revision>16</cp:revision>
  <dcterms:created xsi:type="dcterms:W3CDTF">2023-08-09T12:44:00Z</dcterms:created>
  <dcterms:modified xsi:type="dcterms:W3CDTF">2025-01-09T05:52:41Z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8300F0D249D74774A42018BA039F56D2_13</vt:lpwstr>
  </property>
  <property fmtid="{D5CDD505-2E9C-101B-9397-08002B2CF9AE}" pid="3" name="KSOProductBuildVer">
    <vt:lpwstr>2052-12.1.0.16250</vt:lpwstr>
  </property>
</Properties>
</file>